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01" r:id="rId3"/>
    <p:sldId id="257" r:id="rId4"/>
    <p:sldId id="291" r:id="rId5"/>
    <p:sldId id="302" r:id="rId6"/>
    <p:sldId id="303" r:id="rId7"/>
    <p:sldId id="304" r:id="rId8"/>
    <p:sldId id="305" r:id="rId9"/>
    <p:sldId id="315" r:id="rId10"/>
    <p:sldId id="311" r:id="rId11"/>
    <p:sldId id="307" r:id="rId12"/>
    <p:sldId id="310" r:id="rId13"/>
    <p:sldId id="312" r:id="rId14"/>
    <p:sldId id="313" r:id="rId15"/>
    <p:sldId id="314" r:id="rId16"/>
    <p:sldId id="306" r:id="rId17"/>
    <p:sldId id="299" r:id="rId18"/>
  </p:sldIdLst>
  <p:sldSz cx="20104100" cy="11303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625600" algn="l"/>
      </a:tabLst>
      <a:defRPr kumimoji="0" sz="4000" b="0" i="0" u="none" strike="noStrike" cap="none" spc="121" normalizeH="0" baseline="0">
        <a:ln>
          <a:noFill/>
        </a:ln>
        <a:solidFill>
          <a:srgbClr val="FFFFFF"/>
        </a:solidFill>
        <a:effectLst/>
        <a:uFillTx/>
        <a:latin typeface="Suisse Intl Regular"/>
        <a:ea typeface="Suisse Intl Regular"/>
        <a:cs typeface="Suisse Intl Regular"/>
        <a:sym typeface="Suisse Intl Regula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625600" algn="l"/>
      </a:tabLst>
      <a:defRPr kumimoji="0" sz="4000" b="0" i="0" u="none" strike="noStrike" cap="none" spc="121" normalizeH="0" baseline="0">
        <a:ln>
          <a:noFill/>
        </a:ln>
        <a:solidFill>
          <a:srgbClr val="FFFFFF"/>
        </a:solidFill>
        <a:effectLst/>
        <a:uFillTx/>
        <a:latin typeface="Suisse Intl Regular"/>
        <a:ea typeface="Suisse Intl Regular"/>
        <a:cs typeface="Suisse Intl Regular"/>
        <a:sym typeface="Suisse Intl Regula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625600" algn="l"/>
      </a:tabLst>
      <a:defRPr kumimoji="0" sz="4000" b="0" i="0" u="none" strike="noStrike" cap="none" spc="121" normalizeH="0" baseline="0">
        <a:ln>
          <a:noFill/>
        </a:ln>
        <a:solidFill>
          <a:srgbClr val="FFFFFF"/>
        </a:solidFill>
        <a:effectLst/>
        <a:uFillTx/>
        <a:latin typeface="Suisse Intl Regular"/>
        <a:ea typeface="Suisse Intl Regular"/>
        <a:cs typeface="Suisse Intl Regular"/>
        <a:sym typeface="Suisse Intl Regula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625600" algn="l"/>
      </a:tabLst>
      <a:defRPr kumimoji="0" sz="4000" b="0" i="0" u="none" strike="noStrike" cap="none" spc="121" normalizeH="0" baseline="0">
        <a:ln>
          <a:noFill/>
        </a:ln>
        <a:solidFill>
          <a:srgbClr val="FFFFFF"/>
        </a:solidFill>
        <a:effectLst/>
        <a:uFillTx/>
        <a:latin typeface="Suisse Intl Regular"/>
        <a:ea typeface="Suisse Intl Regular"/>
        <a:cs typeface="Suisse Intl Regular"/>
        <a:sym typeface="Suisse Intl Regula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625600" algn="l"/>
      </a:tabLst>
      <a:defRPr kumimoji="0" sz="4000" b="0" i="0" u="none" strike="noStrike" cap="none" spc="121" normalizeH="0" baseline="0">
        <a:ln>
          <a:noFill/>
        </a:ln>
        <a:solidFill>
          <a:srgbClr val="FFFFFF"/>
        </a:solidFill>
        <a:effectLst/>
        <a:uFillTx/>
        <a:latin typeface="Suisse Intl Regular"/>
        <a:ea typeface="Suisse Intl Regular"/>
        <a:cs typeface="Suisse Intl Regular"/>
        <a:sym typeface="Suisse Intl Regula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625600" algn="l"/>
      </a:tabLst>
      <a:defRPr kumimoji="0" sz="4000" b="0" i="0" u="none" strike="noStrike" cap="none" spc="121" normalizeH="0" baseline="0">
        <a:ln>
          <a:noFill/>
        </a:ln>
        <a:solidFill>
          <a:srgbClr val="FFFFFF"/>
        </a:solidFill>
        <a:effectLst/>
        <a:uFillTx/>
        <a:latin typeface="Suisse Intl Regular"/>
        <a:ea typeface="Suisse Intl Regular"/>
        <a:cs typeface="Suisse Intl Regular"/>
        <a:sym typeface="Suisse Intl Regula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625600" algn="l"/>
      </a:tabLst>
      <a:defRPr kumimoji="0" sz="4000" b="0" i="0" u="none" strike="noStrike" cap="none" spc="121" normalizeH="0" baseline="0">
        <a:ln>
          <a:noFill/>
        </a:ln>
        <a:solidFill>
          <a:srgbClr val="FFFFFF"/>
        </a:solidFill>
        <a:effectLst/>
        <a:uFillTx/>
        <a:latin typeface="Suisse Intl Regular"/>
        <a:ea typeface="Suisse Intl Regular"/>
        <a:cs typeface="Suisse Intl Regular"/>
        <a:sym typeface="Suisse Intl Regula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625600" algn="l"/>
      </a:tabLst>
      <a:defRPr kumimoji="0" sz="4000" b="0" i="0" u="none" strike="noStrike" cap="none" spc="121" normalizeH="0" baseline="0">
        <a:ln>
          <a:noFill/>
        </a:ln>
        <a:solidFill>
          <a:srgbClr val="FFFFFF"/>
        </a:solidFill>
        <a:effectLst/>
        <a:uFillTx/>
        <a:latin typeface="Suisse Intl Regular"/>
        <a:ea typeface="Suisse Intl Regular"/>
        <a:cs typeface="Suisse Intl Regular"/>
        <a:sym typeface="Suisse Intl Regula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625600" algn="l"/>
      </a:tabLst>
      <a:defRPr kumimoji="0" sz="4000" b="0" i="0" u="none" strike="noStrike" cap="none" spc="121" normalizeH="0" baseline="0">
        <a:ln>
          <a:noFill/>
        </a:ln>
        <a:solidFill>
          <a:srgbClr val="FFFFFF"/>
        </a:solidFill>
        <a:effectLst/>
        <a:uFillTx/>
        <a:latin typeface="Suisse Intl Regular"/>
        <a:ea typeface="Suisse Intl Regular"/>
        <a:cs typeface="Suisse Intl Regular"/>
        <a:sym typeface="Suisse Intl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B21"/>
    <a:srgbClr val="005CFF"/>
    <a:srgbClr val="FC7F49"/>
    <a:srgbClr val="683EEF"/>
    <a:srgbClr val="F54543"/>
    <a:srgbClr val="33B471"/>
    <a:srgbClr val="00AAA0"/>
    <a:srgbClr val="E6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5A8582-22D5-4961-93F9-2465041D3FAE}" v="134" dt="2021-06-30T15:32:12.46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94715"/>
  </p:normalViewPr>
  <p:slideViewPr>
    <p:cSldViewPr snapToGrid="0" snapToObjects="1">
      <p:cViewPr varScale="1">
        <p:scale>
          <a:sx n="74" d="100"/>
          <a:sy n="74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334820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154694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448315" y="3746348"/>
            <a:ext cx="17207469" cy="31565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448315" y="3746348"/>
            <a:ext cx="17207469" cy="31565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8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005205" y="2601149"/>
            <a:ext cx="8745285" cy="74641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/>
          <p:nvPr/>
        </p:nvSpPr>
        <p:spPr>
          <a:xfrm>
            <a:off x="-1" y="-1"/>
            <a:ext cx="20104101" cy="113085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tabLst/>
              <a:defRPr sz="2400" spc="0">
                <a:solidFill>
                  <a:srgbClr val="005CFF"/>
                </a:solidFill>
              </a:defRPr>
            </a:pPr>
            <a:endParaRPr/>
          </a:p>
        </p:txBody>
      </p:sp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35784" y="510844"/>
            <a:ext cx="16632529" cy="226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005205" y="2637366"/>
            <a:ext cx="18093690" cy="7459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9098896" y="10517695"/>
            <a:ext cx="430886" cy="4585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tabLst/>
              <a:defRPr sz="3200" spc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508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324" baseline="0">
          <a:ln>
            <a:noFill/>
          </a:ln>
          <a:solidFill>
            <a:srgbClr val="FFFF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1pPr>
      <a:lvl2pPr marL="0" marR="508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324" baseline="0">
          <a:ln>
            <a:noFill/>
          </a:ln>
          <a:solidFill>
            <a:srgbClr val="FFFF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2pPr>
      <a:lvl3pPr marL="0" marR="508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324" baseline="0">
          <a:ln>
            <a:noFill/>
          </a:ln>
          <a:solidFill>
            <a:srgbClr val="FFFF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3pPr>
      <a:lvl4pPr marL="0" marR="508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324" baseline="0">
          <a:ln>
            <a:noFill/>
          </a:ln>
          <a:solidFill>
            <a:srgbClr val="FFFF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4pPr>
      <a:lvl5pPr marL="0" marR="508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324" baseline="0">
          <a:ln>
            <a:noFill/>
          </a:ln>
          <a:solidFill>
            <a:srgbClr val="FFFF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5pPr>
      <a:lvl6pPr marL="0" marR="508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324" baseline="0">
          <a:ln>
            <a:noFill/>
          </a:ln>
          <a:solidFill>
            <a:srgbClr val="FFFF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6pPr>
      <a:lvl7pPr marL="0" marR="508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324" baseline="0">
          <a:ln>
            <a:noFill/>
          </a:ln>
          <a:solidFill>
            <a:srgbClr val="FFFF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7pPr>
      <a:lvl8pPr marL="0" marR="508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324" baseline="0">
          <a:ln>
            <a:noFill/>
          </a:ln>
          <a:solidFill>
            <a:srgbClr val="FFFF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8pPr>
      <a:lvl9pPr marL="0" marR="508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324" baseline="0">
          <a:ln>
            <a:noFill/>
          </a:ln>
          <a:solidFill>
            <a:srgbClr val="FFFF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5C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5C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5C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5C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5C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5C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5C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5C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5CFF"/>
          </a:solidFill>
          <a:uFillTx/>
          <a:latin typeface="Suisse Intl Regular"/>
          <a:ea typeface="Suisse Intl Regular"/>
          <a:cs typeface="Suisse Intl Regular"/>
          <a:sym typeface="Suisse Intl Regular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isse Intl Regular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isse Intl Regular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isse Intl Regular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isse Intl Regular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isse Intl Regular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isse Intl Regular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isse Intl Regular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isse Intl Regular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isse Intl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Имя Фамилия,…"/>
          <p:cNvSpPr txBox="1"/>
          <p:nvPr/>
        </p:nvSpPr>
        <p:spPr>
          <a:xfrm>
            <a:off x="10067369" y="9368425"/>
            <a:ext cx="5008674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indent="12700">
              <a:defRPr sz="3200" spc="123"/>
            </a:pPr>
            <a:r>
              <a:rPr lang="ru-RU" dirty="0"/>
              <a:t>Александр Куимов</a:t>
            </a:r>
            <a:r>
              <a:rPr dirty="0"/>
              <a:t>,</a:t>
            </a:r>
          </a:p>
          <a:p>
            <a:pPr indent="12700">
              <a:defRPr sz="3200" spc="123"/>
            </a:pPr>
            <a:r>
              <a:rPr lang="ru-RU" dirty="0"/>
              <a:t>тимлид</a:t>
            </a:r>
            <a:r>
              <a:rPr dirty="0"/>
              <a:t> </a:t>
            </a:r>
            <a:r>
              <a:rPr dirty="0" err="1"/>
              <a:t>Яндекс.Практикум</a:t>
            </a:r>
            <a:endParaRPr dirty="0"/>
          </a:p>
        </p:txBody>
      </p:sp>
      <p:sp>
        <p:nvSpPr>
          <p:cNvPr id="73" name="object 3"/>
          <p:cNvSpPr txBox="1">
            <a:spLocks noGrp="1"/>
          </p:cNvSpPr>
          <p:nvPr>
            <p:ph type="title"/>
          </p:nvPr>
        </p:nvSpPr>
        <p:spPr>
          <a:xfrm>
            <a:off x="401562" y="265737"/>
            <a:ext cx="9712557" cy="5498108"/>
          </a:xfrm>
          <a:prstGeom prst="rect">
            <a:avLst/>
          </a:prstGeom>
        </p:spPr>
        <p:txBody>
          <a:bodyPr/>
          <a:lstStyle>
            <a:lvl1pPr indent="12700"/>
          </a:lstStyle>
          <a:p>
            <a:r>
              <a:rPr lang="ru-RU" spc="0" dirty="0"/>
              <a:t>ФС Промышленность</a:t>
            </a:r>
            <a:endParaRPr spc="0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77B9649-18B9-483E-80C7-C5CDC73E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97" y="10518772"/>
            <a:ext cx="3589498" cy="4106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FB6261-E64A-6BD3-631C-6F19373F5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14118" y="6678988"/>
            <a:ext cx="1792959" cy="2689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6F02E-B673-EAE5-7CE9-9EC23A55754D}"/>
              </a:ext>
            </a:extLst>
          </p:cNvPr>
          <p:cNvSpPr txBox="1"/>
          <p:nvPr/>
        </p:nvSpPr>
        <p:spPr>
          <a:xfrm>
            <a:off x="1349188" y="2045295"/>
            <a:ext cx="10157012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effectLst/>
                <a:latin typeface="Helvetica" pitchFamily="2" charset="0"/>
              </a:rPr>
              <a:t>Оптимизация производственных расходов металлургического комбината 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9DBD48-4EB7-B380-14CE-9D03CAD21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3" b="83636"/>
          <a:stretch/>
        </p:blipFill>
        <p:spPr>
          <a:xfrm>
            <a:off x="1114239" y="2725856"/>
            <a:ext cx="15465091" cy="949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C4776-7131-45B1-24A5-AC9F5C1FD6F4}"/>
              </a:ext>
            </a:extLst>
          </p:cNvPr>
          <p:cNvSpPr txBox="1"/>
          <p:nvPr/>
        </p:nvSpPr>
        <p:spPr>
          <a:xfrm>
            <a:off x="905870" y="400139"/>
            <a:ext cx="11239126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6600" b="0" i="0" u="none" strike="noStrike" kern="0" cap="none" spc="32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Данные о мощности электродов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A2020-34B5-2B72-16DA-F68C18D23871}"/>
              </a:ext>
            </a:extLst>
          </p:cNvPr>
          <p:cNvSpPr txBox="1"/>
          <p:nvPr/>
        </p:nvSpPr>
        <p:spPr>
          <a:xfrm>
            <a:off x="2534477" y="4478735"/>
            <a:ext cx="13243787" cy="5016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есть отрицательное значение в реактивной мощности </a:t>
            </a:r>
            <a:r>
              <a:rPr kumimoji="0" lang="en-US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– </a:t>
            </a: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нужно удалить этот ключ целиком</a:t>
            </a:r>
            <a:endParaRPr kumimoji="0" lang="en-US" sz="40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endParaRPr kumimoji="0" lang="en-US" sz="40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есть ключи с одним замером – удалить их</a:t>
            </a:r>
            <a:endParaRPr kumimoji="0" lang="en-US" sz="40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endParaRPr kumimoji="0" lang="en-US" sz="40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агрегировать данные в тех таблицах, где для одной партии имеются несколько итераций (строк) </a:t>
            </a:r>
          </a:p>
        </p:txBody>
      </p:sp>
    </p:spTree>
    <p:extLst>
      <p:ext uri="{BB962C8B-B14F-4D97-AF65-F5344CB8AC3E}">
        <p14:creationId xmlns:p14="http://schemas.microsoft.com/office/powerpoint/2010/main" val="32412629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9DBD48-4EB7-B380-14CE-9D03CAD211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2" b="57938"/>
          <a:stretch/>
        </p:blipFill>
        <p:spPr>
          <a:xfrm>
            <a:off x="1114237" y="3942224"/>
            <a:ext cx="10970185" cy="1136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C4776-7131-45B1-24A5-AC9F5C1FD6F4}"/>
              </a:ext>
            </a:extLst>
          </p:cNvPr>
          <p:cNvSpPr txBox="1"/>
          <p:nvPr/>
        </p:nvSpPr>
        <p:spPr>
          <a:xfrm>
            <a:off x="736121" y="455547"/>
            <a:ext cx="18631858" cy="3139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6600" spc="324" dirty="0">
                <a:latin typeface="Helvetica" pitchFamily="2" charset="0"/>
              </a:rPr>
              <a:t>Данные об объеме сыпучих</a:t>
            </a:r>
            <a:r>
              <a:rPr lang="en-US" sz="6600" spc="324" dirty="0">
                <a:latin typeface="Helvetica" pitchFamily="2" charset="0"/>
              </a:rPr>
              <a:t> </a:t>
            </a:r>
            <a:r>
              <a:rPr lang="ru-RU" sz="6600" spc="324" dirty="0">
                <a:latin typeface="Helvetica" pitchFamily="2" charset="0"/>
              </a:rPr>
              <a:t>и проволочных материалов, а также о времени их подачи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A2020-34B5-2B72-16DA-F68C18D23871}"/>
              </a:ext>
            </a:extLst>
          </p:cNvPr>
          <p:cNvSpPr txBox="1"/>
          <p:nvPr/>
        </p:nvSpPr>
        <p:spPr>
          <a:xfrm>
            <a:off x="1114239" y="7627656"/>
            <a:ext cx="1223211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effectLst/>
                <a:latin typeface="Helvetica" pitchFamily="2" charset="0"/>
              </a:rPr>
              <a:t>●есть пропуски</a:t>
            </a:r>
          </a:p>
          <a:p>
            <a:r>
              <a:rPr lang="ru-RU" dirty="0">
                <a:effectLst/>
                <a:latin typeface="Helvetica" pitchFamily="2" charset="0"/>
              </a:rPr>
              <a:t>●информация, использовали ли материал 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ACCF2A-EABA-A5A4-E8B9-DA3E08B35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58"/>
          <a:stretch/>
        </p:blipFill>
        <p:spPr>
          <a:xfrm>
            <a:off x="1114238" y="5728018"/>
            <a:ext cx="10970185" cy="13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08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9DBD48-4EB7-B380-14CE-9D03CAD211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4" r="222" b="30656"/>
          <a:stretch/>
        </p:blipFill>
        <p:spPr>
          <a:xfrm>
            <a:off x="1114238" y="3867299"/>
            <a:ext cx="10945957" cy="1136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C4776-7131-45B1-24A5-AC9F5C1FD6F4}"/>
              </a:ext>
            </a:extLst>
          </p:cNvPr>
          <p:cNvSpPr txBox="1"/>
          <p:nvPr/>
        </p:nvSpPr>
        <p:spPr>
          <a:xfrm>
            <a:off x="1114238" y="748715"/>
            <a:ext cx="13120745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6600" b="0" i="0" u="none" strike="noStrike" kern="0" cap="none" spc="32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Данные о температуре и продувке газом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A2020-34B5-2B72-16DA-F68C18D23871}"/>
              </a:ext>
            </a:extLst>
          </p:cNvPr>
          <p:cNvSpPr txBox="1"/>
          <p:nvPr/>
        </p:nvSpPr>
        <p:spPr>
          <a:xfrm>
            <a:off x="973044" y="5687896"/>
            <a:ext cx="13120744" cy="4401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есть низкие температуры</a:t>
            </a:r>
            <a:r>
              <a:rPr kumimoji="0" lang="en-US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 &lt; 1500 – </a:t>
            </a: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нужно удалить из объединенной выборки</a:t>
            </a:r>
            <a:endParaRPr kumimoji="0" lang="en-US" sz="40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endParaRPr kumimoji="0" lang="en-US" sz="40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есть ключи с одним замером – тоже удалить </a:t>
            </a:r>
            <a:endParaRPr kumimoji="0" lang="en-US" sz="40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●как агрегировать данные  -  по ключу с </a:t>
            </a:r>
            <a:r>
              <a:rPr kumimoji="0" lang="en-US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Inner</a:t>
            </a: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(</a:t>
            </a:r>
            <a:r>
              <a:rPr lang="ru-RU" dirty="0">
                <a:effectLst/>
                <a:latin typeface="Helvetica" pitchFamily="2" charset="0"/>
              </a:rPr>
              <a:t>берем только те ключи, которые есть во всех </a:t>
            </a:r>
            <a:r>
              <a:rPr lang="ru-RU" dirty="0" err="1">
                <a:effectLst/>
                <a:latin typeface="Helvetica" pitchFamily="2" charset="0"/>
              </a:rPr>
              <a:t>датафреймах</a:t>
            </a: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)  </a:t>
            </a:r>
          </a:p>
        </p:txBody>
      </p:sp>
    </p:spTree>
    <p:extLst>
      <p:ext uri="{BB962C8B-B14F-4D97-AF65-F5344CB8AC3E}">
        <p14:creationId xmlns:p14="http://schemas.microsoft.com/office/powerpoint/2010/main" val="22683268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C4776-7131-45B1-24A5-AC9F5C1FD6F4}"/>
              </a:ext>
            </a:extLst>
          </p:cNvPr>
          <p:cNvSpPr txBox="1"/>
          <p:nvPr/>
        </p:nvSpPr>
        <p:spPr>
          <a:xfrm>
            <a:off x="1114238" y="748715"/>
            <a:ext cx="13120745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6600" b="0" i="0" u="none" strike="noStrike" kern="0" cap="none" spc="32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Корреляции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A2020-34B5-2B72-16DA-F68C18D23871}"/>
              </a:ext>
            </a:extLst>
          </p:cNvPr>
          <p:cNvSpPr txBox="1"/>
          <p:nvPr/>
        </p:nvSpPr>
        <p:spPr>
          <a:xfrm>
            <a:off x="1114237" y="3081775"/>
            <a:ext cx="15286597" cy="6863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Нужно вывести матрицу корреляций по требованию заказчика</a:t>
            </a:r>
          </a:p>
          <a:p>
            <a:pPr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</a:t>
            </a:r>
            <a:r>
              <a:rPr kumimoji="0" lang="en-US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</a:t>
            </a: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Если используется линейная регрессия, то </a:t>
            </a:r>
            <a:r>
              <a:rPr lang="ru-RU" dirty="0">
                <a:latin typeface="Helvetica" pitchFamily="2" charset="0"/>
              </a:rPr>
              <a:t>для нее нужно удалить любой из признаков в каждой паре </a:t>
            </a:r>
            <a:r>
              <a:rPr lang="ru-RU" dirty="0" err="1">
                <a:latin typeface="Helvetica" pitchFamily="2" charset="0"/>
              </a:rPr>
              <a:t>высококоррелирующих</a:t>
            </a:r>
            <a:r>
              <a:rPr lang="ru-RU" dirty="0">
                <a:latin typeface="Helvetica" pitchFamily="2" charset="0"/>
              </a:rPr>
              <a:t> признаков (напр. </a:t>
            </a:r>
            <a:r>
              <a:rPr lang="en-US" dirty="0">
                <a:latin typeface="Helvetica" pitchFamily="2" charset="0"/>
              </a:rPr>
              <a:t>&gt;0.9</a:t>
            </a:r>
            <a:r>
              <a:rPr lang="ru-RU" dirty="0">
                <a:latin typeface="Helvetica" pitchFamily="2" charset="0"/>
              </a:rPr>
              <a:t>)</a:t>
            </a:r>
            <a:endParaRPr kumimoji="0" lang="ru-RU" sz="40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</a:t>
            </a:r>
            <a:r>
              <a:rPr lang="ru-RU" dirty="0">
                <a:latin typeface="Helvetica" pitchFamily="2" charset="0"/>
              </a:rPr>
              <a:t>Также в</a:t>
            </a: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ажно проверять и обрабатывать, если проводится интерпретация коэффициентов линейных моделей 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На метрику качества наличие высоко скоррелированных признаков влияние не оказывает</a:t>
            </a:r>
            <a:r>
              <a:rPr kumimoji="0" lang="en-US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- </a:t>
            </a: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линейная регрессия умеет справляться с этим</a:t>
            </a:r>
          </a:p>
        </p:txBody>
      </p:sp>
    </p:spTree>
    <p:extLst>
      <p:ext uri="{BB962C8B-B14F-4D97-AF65-F5344CB8AC3E}">
        <p14:creationId xmlns:p14="http://schemas.microsoft.com/office/powerpoint/2010/main" val="806261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C4776-7131-45B1-24A5-AC9F5C1FD6F4}"/>
              </a:ext>
            </a:extLst>
          </p:cNvPr>
          <p:cNvSpPr txBox="1"/>
          <p:nvPr/>
        </p:nvSpPr>
        <p:spPr>
          <a:xfrm>
            <a:off x="1114238" y="748715"/>
            <a:ext cx="13120745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6600" b="0" i="0" u="none" strike="noStrike" kern="0" cap="none" spc="32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Масштабирование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A2020-34B5-2B72-16DA-F68C18D23871}"/>
              </a:ext>
            </a:extLst>
          </p:cNvPr>
          <p:cNvSpPr txBox="1"/>
          <p:nvPr/>
        </p:nvSpPr>
        <p:spPr>
          <a:xfrm>
            <a:off x="1114237" y="3081774"/>
            <a:ext cx="16123176" cy="5632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Обязательно, если проводится интерпретация коэффициентов линейных моделей 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Для метрических алгоритмов и регрессий с регуляризацией</a:t>
            </a:r>
            <a:r>
              <a:rPr kumimoji="0" lang="en-US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, PCA</a:t>
            </a:r>
            <a:endParaRPr lang="ru-RU" dirty="0">
              <a:latin typeface="Helvetica" pitchFamily="2" charset="0"/>
            </a:endParaRPr>
          </a:p>
          <a:p>
            <a:pPr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Для обычной линейной регрессии масштабирование не оказывает никакого влияния на метрику качества, но его нужно провести для линейной модели по требованию заказчика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61451883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C4776-7131-45B1-24A5-AC9F5C1FD6F4}"/>
              </a:ext>
            </a:extLst>
          </p:cNvPr>
          <p:cNvSpPr txBox="1"/>
          <p:nvPr/>
        </p:nvSpPr>
        <p:spPr>
          <a:xfrm>
            <a:off x="1114238" y="748715"/>
            <a:ext cx="13120745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/>
            </a:pPr>
            <a:r>
              <a:rPr lang="ru-RU" sz="6600" spc="324" dirty="0">
                <a:latin typeface="Helvetica" pitchFamily="2" charset="0"/>
              </a:rPr>
              <a:t>Валидация</a:t>
            </a:r>
            <a:r>
              <a:rPr lang="ru-RU" sz="3600" dirty="0">
                <a:effectLst/>
                <a:latin typeface="Helvetica" pitchFamily="2" charset="0"/>
              </a:rPr>
              <a:t> 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endParaRPr kumimoji="0" lang="ru-RU" sz="6600" b="0" i="0" u="none" strike="noStrike" kern="0" cap="none" spc="324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A2020-34B5-2B72-16DA-F68C18D23871}"/>
              </a:ext>
            </a:extLst>
          </p:cNvPr>
          <p:cNvSpPr txBox="1"/>
          <p:nvPr/>
        </p:nvSpPr>
        <p:spPr>
          <a:xfrm>
            <a:off x="468779" y="2065903"/>
            <a:ext cx="10945956" cy="7171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ru-RU" sz="40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</a:t>
            </a:r>
            <a:r>
              <a:rPr lang="ru-RU" sz="3600" dirty="0">
                <a:latin typeface="Helvetica" pitchFamily="2" charset="0"/>
              </a:rPr>
              <a:t>на </a:t>
            </a:r>
            <a:r>
              <a:rPr lang="ru-RU" sz="3600" b="1" dirty="0">
                <a:effectLst/>
                <a:latin typeface="Helvetica" pitchFamily="2" charset="0"/>
              </a:rPr>
              <a:t>кросс-валидацию отводим 75% данных </a:t>
            </a:r>
            <a:endParaRPr lang="ru-RU" sz="3600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endParaRPr kumimoji="0" lang="ru-RU" sz="36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r>
              <a:rPr kumimoji="0" lang="ru-RU" sz="36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</a:t>
            </a:r>
            <a:r>
              <a:rPr lang="ru-RU" sz="3600" b="1" dirty="0">
                <a:effectLst/>
                <a:latin typeface="Helvetica" pitchFamily="2" charset="0"/>
              </a:rPr>
              <a:t>на тест 25 % данных </a:t>
            </a:r>
            <a:endParaRPr lang="ru-RU" sz="3600" dirty="0">
              <a:effectLst/>
              <a:latin typeface="Helvetica" pitchFamily="2" charset="0"/>
            </a:endParaRPr>
          </a:p>
          <a:p>
            <a:pPr>
              <a:defRPr/>
            </a:pPr>
            <a:r>
              <a:rPr kumimoji="0" lang="ru-RU" sz="36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</a:t>
            </a:r>
            <a:r>
              <a:rPr lang="en-US" sz="3600" dirty="0" err="1">
                <a:effectLst/>
                <a:latin typeface="Helvetica" pitchFamily="2" charset="0"/>
              </a:rPr>
              <a:t>RandomizedSearchCV</a:t>
            </a:r>
            <a:r>
              <a:rPr lang="en-US" sz="3600" dirty="0">
                <a:effectLst/>
                <a:latin typeface="Helvetica" pitchFamily="2" charset="0"/>
              </a:rPr>
              <a:t>, </a:t>
            </a:r>
            <a:r>
              <a:rPr lang="en-US" sz="3600" dirty="0" err="1">
                <a:effectLst/>
                <a:latin typeface="Helvetica" pitchFamily="2" charset="0"/>
              </a:rPr>
              <a:t>GridSearchCV</a:t>
            </a:r>
            <a:endParaRPr lang="ru-RU" sz="3600" dirty="0">
              <a:effectLst/>
              <a:latin typeface="Helvetica" pitchFamily="2" charset="0"/>
            </a:endParaRPr>
          </a:p>
          <a:p>
            <a:pPr>
              <a:defRPr/>
            </a:pPr>
            <a:r>
              <a:rPr kumimoji="0" lang="ru-RU" sz="36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● </a:t>
            </a:r>
            <a:r>
              <a:rPr lang="ru-RU" sz="3600" dirty="0">
                <a:effectLst/>
                <a:latin typeface="Helvetica" pitchFamily="2" charset="0"/>
              </a:rPr>
              <a:t>если подбор параметров не нужен, то </a:t>
            </a:r>
            <a:r>
              <a:rPr lang="en-US" sz="3600" dirty="0" err="1">
                <a:effectLst/>
                <a:latin typeface="Helvetica" pitchFamily="2" charset="0"/>
              </a:rPr>
              <a:t>cross_val_score</a:t>
            </a:r>
            <a:endParaRPr lang="ru-RU" sz="3600" dirty="0">
              <a:effectLst/>
              <a:latin typeface="Helvetica" pitchFamily="2" charset="0"/>
            </a:endParaRPr>
          </a:p>
          <a:p>
            <a:pPr>
              <a:defRPr/>
            </a:pPr>
            <a:endParaRPr lang="ru-RU" sz="3600" dirty="0">
              <a:latin typeface="Helvetica" pitchFamily="2" charset="0"/>
            </a:endParaRPr>
          </a:p>
          <a:p>
            <a:pPr>
              <a:defRPr/>
            </a:pPr>
            <a:r>
              <a:rPr lang="ru-RU" sz="3600" b="1" dirty="0">
                <a:latin typeface="Helvetica" pitchFamily="2" charset="0"/>
              </a:rPr>
              <a:t>! Обращаю внимание на </a:t>
            </a:r>
            <a:r>
              <a:rPr lang="en-US" sz="3600" b="1" dirty="0" err="1">
                <a:effectLst/>
                <a:latin typeface="Helvetica" pitchFamily="2" charset="0"/>
              </a:rPr>
              <a:t>random_state</a:t>
            </a:r>
            <a:r>
              <a:rPr lang="en-US" sz="3600" b="1" dirty="0">
                <a:effectLst/>
                <a:latin typeface="Helvetica" pitchFamily="2" charset="0"/>
              </a:rPr>
              <a:t> </a:t>
            </a:r>
            <a:r>
              <a:rPr lang="ru-RU" sz="3600" b="1" dirty="0">
                <a:effectLst/>
                <a:latin typeface="Helvetica" pitchFamily="2" charset="0"/>
              </a:rPr>
              <a:t>и </a:t>
            </a:r>
            <a:r>
              <a:rPr lang="en-US" sz="3600" b="1" dirty="0">
                <a:effectLst/>
                <a:latin typeface="Helvetica" pitchFamily="2" charset="0"/>
              </a:rPr>
              <a:t>scoring </a:t>
            </a:r>
          </a:p>
          <a:p>
            <a:pPr>
              <a:defRPr/>
            </a:pPr>
            <a:br>
              <a:rPr lang="ru-RU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 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endParaRPr kumimoji="0" lang="ru-RU" sz="40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CBDE-B913-D8E1-3CD5-A3116233BB38}"/>
              </a:ext>
            </a:extLst>
          </p:cNvPr>
          <p:cNvSpPr txBox="1"/>
          <p:nvPr/>
        </p:nvSpPr>
        <p:spPr>
          <a:xfrm>
            <a:off x="9754380" y="6901795"/>
            <a:ext cx="10058400" cy="4401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effectLst/>
                <a:latin typeface="Helvetica" pitchFamily="2" charset="0"/>
              </a:rPr>
              <a:t>●Выбираем модель по метрикам кросс-валидации.</a:t>
            </a:r>
          </a:p>
          <a:p>
            <a:r>
              <a:rPr lang="ru-RU" dirty="0">
                <a:effectLst/>
                <a:latin typeface="Helvetica" pitchFamily="2" charset="0"/>
              </a:rPr>
              <a:t>●Сравниваем с константной</a:t>
            </a:r>
          </a:p>
          <a:p>
            <a:r>
              <a:rPr lang="ru-RU" dirty="0">
                <a:effectLst/>
                <a:latin typeface="Helvetica" pitchFamily="2" charset="0"/>
              </a:rPr>
              <a:t>●На тесте проверяем ЛУЧШУЮ</a:t>
            </a:r>
          </a:p>
          <a:p>
            <a:r>
              <a:rPr lang="ru-RU" dirty="0">
                <a:effectLst/>
                <a:latin typeface="Helvetica" pitchFamily="2" charset="0"/>
              </a:rPr>
              <a:t>● </a:t>
            </a:r>
            <a:r>
              <a:rPr lang="ru-RU" dirty="0">
                <a:latin typeface="Helvetica" pitchFamily="2" charset="0"/>
              </a:rPr>
              <a:t>И</a:t>
            </a:r>
            <a:r>
              <a:rPr lang="ru-RU" dirty="0">
                <a:effectLst/>
                <a:latin typeface="Helvetica" pitchFamily="2" charset="0"/>
              </a:rPr>
              <a:t>сследуем важность признаков у лучшей модели и пишем вывод по важности</a:t>
            </a:r>
          </a:p>
        </p:txBody>
      </p:sp>
    </p:spTree>
    <p:extLst>
      <p:ext uri="{BB962C8B-B14F-4D97-AF65-F5344CB8AC3E}">
        <p14:creationId xmlns:p14="http://schemas.microsoft.com/office/powerpoint/2010/main" val="6331836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4865DE13-884C-90E5-3F10-770AEB105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562" y="265737"/>
            <a:ext cx="9712557" cy="54981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indent="12700"/>
          </a:lstStyle>
          <a:p>
            <a:r>
              <a:rPr lang="ru-RU" dirty="0">
                <a:solidFill>
                  <a:schemeClr val="bg1"/>
                </a:solidFill>
                <a:effectLst/>
                <a:latin typeface="Helvetica" pitchFamily="2" charset="0"/>
              </a:rPr>
              <a:t>Отчет 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21825F-AE53-DFD1-4503-A98D61D802F0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r="19112"/>
          <a:stretch/>
        </p:blipFill>
        <p:spPr>
          <a:xfrm>
            <a:off x="14154149" y="5257799"/>
            <a:ext cx="5947463" cy="5875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638DB-52F2-85CC-8770-8BFCBFCBC691}"/>
              </a:ext>
            </a:extLst>
          </p:cNvPr>
          <p:cNvSpPr txBox="1"/>
          <p:nvPr/>
        </p:nvSpPr>
        <p:spPr>
          <a:xfrm>
            <a:off x="291320" y="2527568"/>
            <a:ext cx="12820650" cy="8094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effectLst/>
                <a:latin typeface="Helvetica" pitchFamily="2" charset="0"/>
              </a:rPr>
              <a:t>Сравнение решения и плана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effectLst/>
                <a:latin typeface="Helvetica" pitchFamily="2" charset="0"/>
              </a:rPr>
              <a:t>Указать, почему </a:t>
            </a:r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какие-то</a:t>
            </a:r>
            <a:r>
              <a:rPr lang="ru-RU" dirty="0">
                <a:effectLst/>
              </a:rPr>
              <a:t> </a:t>
            </a:r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шаги не были выполнены, или написать, что все шаги были выполнены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effectLst/>
                <a:latin typeface="Helvetica" pitchFamily="2" charset="0"/>
              </a:rPr>
              <a:t>Описание трудностей проекта и того как они были решены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effectLst/>
                <a:latin typeface="Helvetica" pitchFamily="2" charset="0"/>
              </a:rPr>
              <a:t>Описание ключевых шагов решения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Перечисление Всех п</a:t>
            </a:r>
            <a:r>
              <a:rPr lang="ru-RU" dirty="0">
                <a:solidFill>
                  <a:schemeClr val="bg1"/>
                </a:solidFill>
                <a:effectLst/>
                <a:latin typeface="Helvetica" pitchFamily="2" charset="0"/>
              </a:rPr>
              <a:t>ризнаков, которые использовали для обучения и то, как проводилась и </a:t>
            </a:r>
            <a:r>
              <a:rPr lang="ru-RU" dirty="0" err="1">
                <a:solidFill>
                  <a:schemeClr val="bg1"/>
                </a:solidFill>
                <a:effectLst/>
                <a:latin typeface="Helvetica" pitchFamily="2" charset="0"/>
              </a:rPr>
              <a:t>преобработка</a:t>
            </a:r>
            <a:endParaRPr lang="ru-RU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effectLst/>
                <a:latin typeface="Helvetica" pitchFamily="2" charset="0"/>
              </a:rPr>
              <a:t>Полное описание модели (с параметрами и </a:t>
            </a:r>
            <a:r>
              <a:rPr lang="en-US" dirty="0" err="1">
                <a:solidFill>
                  <a:schemeClr val="bg1"/>
                </a:solidFill>
                <a:effectLst/>
                <a:latin typeface="Helvetica" pitchFamily="2" charset="0"/>
              </a:rPr>
              <a:t>random_state</a:t>
            </a:r>
            <a:r>
              <a:rPr lang="en-US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ru-RU" dirty="0">
                <a:solidFill>
                  <a:schemeClr val="bg1"/>
                </a:solidFill>
                <a:effectLst/>
                <a:latin typeface="Helvetica" pitchFamily="2" charset="0"/>
              </a:rPr>
              <a:t>при наличии)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effectLst/>
                <a:latin typeface="Helvetica" pitchFamily="2" charset="0"/>
              </a:rPr>
              <a:t>Указание итоговой метрики на тесте </a:t>
            </a:r>
          </a:p>
        </p:txBody>
      </p:sp>
    </p:spTree>
    <p:extLst>
      <p:ext uri="{BB962C8B-B14F-4D97-AF65-F5344CB8AC3E}">
        <p14:creationId xmlns:p14="http://schemas.microsoft.com/office/powerpoint/2010/main" val="32109090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3"/>
          <p:cNvSpPr txBox="1">
            <a:spLocks noGrp="1"/>
          </p:cNvSpPr>
          <p:nvPr>
            <p:ph type="title"/>
          </p:nvPr>
        </p:nvSpPr>
        <p:spPr>
          <a:xfrm>
            <a:off x="399558" y="2004890"/>
            <a:ext cx="9712557" cy="54981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indent="12700"/>
          </a:lstStyle>
          <a:p>
            <a:r>
              <a:rPr lang="ru-RU" dirty="0">
                <a:solidFill>
                  <a:srgbClr val="1A1B21"/>
                </a:solidFill>
                <a:effectLst/>
                <a:latin typeface="Helvetica" pitchFamily="2" charset="0"/>
              </a:rPr>
              <a:t>Спасибо за внимание! 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76698E-A77D-A245-8716-18EAB79407F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r="19112"/>
          <a:stretch/>
        </p:blipFill>
        <p:spPr>
          <a:xfrm>
            <a:off x="10381613" y="693131"/>
            <a:ext cx="9720000" cy="10440000"/>
          </a:xfrm>
          <a:prstGeom prst="rect">
            <a:avLst/>
          </a:prstGeom>
        </p:spPr>
      </p:pic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5DFED7AD-A768-408F-86FB-5A32905E7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8" y="10518772"/>
            <a:ext cx="3588175" cy="41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6FA05-74F3-4A26-88CD-211BEB5167CD}"/>
              </a:ext>
            </a:extLst>
          </p:cNvPr>
          <p:cNvSpPr txBox="1"/>
          <p:nvPr/>
        </p:nvSpPr>
        <p:spPr>
          <a:xfrm>
            <a:off x="8680449" y="5422899"/>
            <a:ext cx="274320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</a:pPr>
            <a:r>
              <a:rPr kumimoji="0" lang="ru-RU" sz="4000" b="0" i="0" u="none" strike="noStrike" cap="none" spc="121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uisse Intl Regular"/>
                <a:ea typeface="Suisse Intl Regular"/>
                <a:cs typeface="Suisse Intl Regular"/>
                <a:sym typeface="Suisse Intl Regular"/>
              </a:rPr>
              <a:t>Текст </a:t>
            </a:r>
            <a:r>
              <a:rPr lang="ru-RU"/>
              <a:t>слайд</a:t>
            </a:r>
            <a:endParaRPr kumimoji="0" lang="ru-RU" sz="4000" b="0" i="0" u="none" strike="noStrike" cap="none" spc="121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uisse Intl Regular"/>
              <a:ea typeface="Suisse Intl Regular"/>
              <a:cs typeface="Suisse Intl Regular"/>
              <a:sym typeface="Suisse Int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019569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g_1-2.png" descr="ing_1-2.png">
            <a:extLst>
              <a:ext uri="{FF2B5EF4-FFF2-40B4-BE49-F238E27FC236}">
                <a16:creationId xmlns:a16="http://schemas.microsoft.com/office/drawing/2014/main" id="{550A17A2-6038-22DB-C051-1248CCCB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48" r="20148"/>
          <a:stretch>
            <a:fillRect/>
          </a:stretch>
        </p:blipFill>
        <p:spPr>
          <a:xfrm>
            <a:off x="10064240" y="452834"/>
            <a:ext cx="9592073" cy="10397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4E370AA-D235-49C6-88E1-2034D60C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7" y="10518772"/>
            <a:ext cx="3589498" cy="410678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7C577754-4DD1-EFD4-75AF-7CD84973B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304" y="356771"/>
            <a:ext cx="9712557" cy="5498108"/>
          </a:xfrm>
          <a:prstGeom prst="rect">
            <a:avLst/>
          </a:prstGeom>
        </p:spPr>
        <p:txBody>
          <a:bodyPr/>
          <a:lstStyle>
            <a:lvl1pPr indent="12700"/>
          </a:lstStyle>
          <a:p>
            <a:r>
              <a:rPr lang="ru-RU" spc="0" dirty="0"/>
              <a:t>ФС Промышленность</a:t>
            </a:r>
            <a:endParaRPr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E1BEA-E838-BC89-9143-86DEE6667E00}"/>
              </a:ext>
            </a:extLst>
          </p:cNvPr>
          <p:cNvSpPr txBox="1"/>
          <p:nvPr/>
        </p:nvSpPr>
        <p:spPr>
          <a:xfrm>
            <a:off x="153446" y="3747954"/>
            <a:ext cx="9910794" cy="5016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Чтобы оптимизировать производственные расходы, металлургический комбинат ООО «Так закаляем сталь» решил уменьшить потребление электроэнергии на этапе обработки стали. Вам предстоит построить модель, которая предскажет температуру стали.</a:t>
            </a:r>
            <a:endParaRPr lang="ru-RU" sz="40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A2498-CA41-C591-F543-027E3C771DAF}"/>
              </a:ext>
            </a:extLst>
          </p:cNvPr>
          <p:cNvSpPr txBox="1"/>
          <p:nvPr/>
        </p:nvSpPr>
        <p:spPr>
          <a:xfrm>
            <a:off x="153446" y="2184346"/>
            <a:ext cx="785191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</a:pPr>
            <a:r>
              <a:rPr lang="ru-US" dirty="0">
                <a:solidFill>
                  <a:schemeClr val="bg1"/>
                </a:solidFill>
              </a:rPr>
              <a:t>Описание задачи</a:t>
            </a:r>
            <a:endParaRPr kumimoji="0" lang="ru-US" sz="4000" b="0" i="0" u="none" strike="noStrike" cap="none" spc="121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uisse Intl Regular"/>
              <a:ea typeface="Suisse Intl Regular"/>
              <a:cs typeface="Suisse Intl Regular"/>
              <a:sym typeface="Suisse Int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294842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4255FD7E-AD2A-4BDB-90AD-3090DE52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97" y="10518772"/>
            <a:ext cx="3589498" cy="410678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B12EE990-7BFC-2177-B268-79350EAF9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562" y="265737"/>
            <a:ext cx="9712557" cy="5498108"/>
          </a:xfrm>
          <a:prstGeom prst="rect">
            <a:avLst/>
          </a:prstGeom>
        </p:spPr>
        <p:txBody>
          <a:bodyPr/>
          <a:lstStyle>
            <a:lvl1pPr indent="12700"/>
          </a:lstStyle>
          <a:p>
            <a:r>
              <a:rPr lang="ru-RU" spc="0" dirty="0"/>
              <a:t>ФС Промышленность</a:t>
            </a:r>
            <a:endParaRPr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ED60A-3C9F-79BE-1BE8-C5A43EF45220}"/>
              </a:ext>
            </a:extLst>
          </p:cNvPr>
          <p:cNvSpPr txBox="1"/>
          <p:nvPr/>
        </p:nvSpPr>
        <p:spPr>
          <a:xfrm>
            <a:off x="543264" y="2063987"/>
            <a:ext cx="10157790" cy="31700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4000" dirty="0">
                <a:effectLst/>
                <a:latin typeface="Helvetica Neue" panose="02000503000000020004" pitchFamily="2" charset="0"/>
              </a:rPr>
              <a:t>Наш проект делится на три части:</a:t>
            </a:r>
            <a:endParaRPr lang="en-US" sz="4000" dirty="0">
              <a:effectLst/>
              <a:latin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dirty="0">
                <a:latin typeface="Helvetica Neue" panose="02000503000000020004" pitchFamily="2" charset="0"/>
              </a:rPr>
              <a:t>План работы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>
                <a:effectLst/>
                <a:latin typeface="Helvetica Neue" panose="02000503000000020004" pitchFamily="2" charset="0"/>
              </a:rPr>
              <a:t>Разработка модели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>
                <a:latin typeface="Helvetica Neue" panose="02000503000000020004" pitchFamily="2" charset="0"/>
              </a:rPr>
              <a:t>Отчет</a:t>
            </a:r>
            <a:endParaRPr lang="ru-RU" sz="40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AD082-FE2F-F3AB-5912-24DE871FF80A}"/>
              </a:ext>
            </a:extLst>
          </p:cNvPr>
          <p:cNvSpPr txBox="1"/>
          <p:nvPr/>
        </p:nvSpPr>
        <p:spPr>
          <a:xfrm>
            <a:off x="465081" y="7180864"/>
            <a:ext cx="1015779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</a:rPr>
              <a:t>! К</a:t>
            </a:r>
            <a:r>
              <a:rPr lang="ru-RU" sz="4000" dirty="0">
                <a:effectLst/>
                <a:latin typeface="Helvetica Neue" panose="02000503000000020004" pitchFamily="2" charset="0"/>
              </a:rPr>
              <a:t>аждая часть должна содержать в себе предыдущую.</a:t>
            </a:r>
            <a:endParaRPr lang="ru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FD3A79-0038-A7CF-AC84-BD4020E20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b="7111"/>
          <a:stretch/>
        </p:blipFill>
        <p:spPr>
          <a:xfrm>
            <a:off x="10064240" y="452833"/>
            <a:ext cx="9635379" cy="103973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3_03_01_gosha.png" descr="S3_03_01_gosha.png"/>
          <p:cNvPicPr>
            <a:picLocks noChangeAspect="1"/>
          </p:cNvPicPr>
          <p:nvPr/>
        </p:nvPicPr>
        <p:blipFill>
          <a:blip r:embed="rId2"/>
          <a:srcRect l="9212" r="38894"/>
          <a:stretch>
            <a:fillRect/>
          </a:stretch>
        </p:blipFill>
        <p:spPr>
          <a:xfrm>
            <a:off x="10064240" y="452834"/>
            <a:ext cx="9592073" cy="1039733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</p:pic>
      <p:sp>
        <p:nvSpPr>
          <p:cNvPr id="91" name="object 3"/>
          <p:cNvSpPr txBox="1">
            <a:spLocks noGrp="1"/>
          </p:cNvSpPr>
          <p:nvPr>
            <p:ph type="title"/>
          </p:nvPr>
        </p:nvSpPr>
        <p:spPr>
          <a:xfrm>
            <a:off x="401562" y="265737"/>
            <a:ext cx="9712557" cy="5498108"/>
          </a:xfrm>
          <a:prstGeom prst="rect">
            <a:avLst/>
          </a:prstGeom>
        </p:spPr>
        <p:txBody>
          <a:bodyPr/>
          <a:lstStyle>
            <a:lvl1pPr indent="12700"/>
          </a:lstStyle>
          <a:p>
            <a:pPr>
              <a:lnSpc>
                <a:spcPct val="100000"/>
              </a:lnSpc>
            </a:pPr>
            <a:r>
              <a:rPr lang="ru-RU" spc="0" dirty="0"/>
              <a:t>Планируем время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FA9FF3-EF67-8D4C-88F5-984C45E5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b="7111"/>
          <a:stretch/>
        </p:blipFill>
        <p:spPr>
          <a:xfrm>
            <a:off x="10064240" y="452833"/>
            <a:ext cx="9635379" cy="10397333"/>
          </a:xfrm>
          <a:prstGeom prst="rect">
            <a:avLst/>
          </a:prstGeom>
        </p:spPr>
      </p:pic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9376548C-7CA6-4639-AC09-6E11ACC01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97" y="10518772"/>
            <a:ext cx="3589498" cy="41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BAA2D-1BE9-77EE-03E0-8AE7BA5E6D16}"/>
              </a:ext>
            </a:extLst>
          </p:cNvPr>
          <p:cNvSpPr txBox="1"/>
          <p:nvPr/>
        </p:nvSpPr>
        <p:spPr>
          <a:xfrm>
            <a:off x="398897" y="2132659"/>
            <a:ext cx="1016773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4000" dirty="0">
                <a:effectLst/>
                <a:latin typeface="Helvetica Neue" panose="02000503000000020004" pitchFamily="2" charset="0"/>
              </a:rPr>
              <a:t>Жесткий дедлайн: </a:t>
            </a:r>
            <a:r>
              <a:rPr lang="ru-RU" dirty="0">
                <a:solidFill>
                  <a:srgbClr val="FFFF00"/>
                </a:solidFill>
                <a:latin typeface="Helvetica Neue" panose="02000503000000020004" pitchFamily="2" charset="0"/>
              </a:rPr>
              <a:t>суббота </a:t>
            </a:r>
            <a:r>
              <a:rPr lang="en-US" dirty="0">
                <a:solidFill>
                  <a:srgbClr val="FFFF00"/>
                </a:solidFill>
                <a:latin typeface="Helvetica Neue" panose="02000503000000020004" pitchFamily="2" charset="0"/>
              </a:rPr>
              <a:t>3</a:t>
            </a:r>
            <a:r>
              <a:rPr lang="ru-RU" dirty="0">
                <a:solidFill>
                  <a:srgbClr val="FFFF00"/>
                </a:solidFill>
                <a:latin typeface="Helvetica Neue" panose="02000503000000020004" pitchFamily="2" charset="0"/>
              </a:rPr>
              <a:t> июня</a:t>
            </a:r>
            <a:endParaRPr lang="ru-RU" sz="4000" dirty="0">
              <a:solidFill>
                <a:srgbClr val="FFFF00"/>
              </a:solidFill>
              <a:effectLst/>
              <a:latin typeface="Helvetica Neue" panose="02000503000000020004" pitchFamily="2" charset="0"/>
            </a:endParaRPr>
          </a:p>
          <a:p>
            <a:r>
              <a:rPr lang="ru-RU" sz="4000" dirty="0">
                <a:effectLst/>
                <a:latin typeface="Helvetica Neue" panose="020005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8C30B-33AD-999B-5057-6B0268BD614E}"/>
              </a:ext>
            </a:extLst>
          </p:cNvPr>
          <p:cNvSpPr txBox="1"/>
          <p:nvPr/>
        </p:nvSpPr>
        <p:spPr>
          <a:xfrm>
            <a:off x="447787" y="3281909"/>
            <a:ext cx="10157790" cy="2431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</a:rPr>
              <a:t>Мягкие дедлайны: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FFFF00"/>
                </a:solidFill>
                <a:latin typeface="Helvetica Neue" panose="02000503000000020004" pitchFamily="2" charset="0"/>
              </a:rPr>
              <a:t>среда, четверг – план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FFFF00"/>
                </a:solidFill>
                <a:latin typeface="Helvetica Neue" panose="02000503000000020004" pitchFamily="2" charset="0"/>
              </a:rPr>
              <a:t>понедельник – код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FFFF00"/>
                </a:solidFill>
                <a:latin typeface="Helvetica Neue" panose="02000503000000020004" pitchFamily="2" charset="0"/>
              </a:rPr>
              <a:t>среда - отчет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90C65-1BD3-92D7-DD4F-0396B1EDF3E2}"/>
              </a:ext>
            </a:extLst>
          </p:cNvPr>
          <p:cNvSpPr txBox="1"/>
          <p:nvPr/>
        </p:nvSpPr>
        <p:spPr>
          <a:xfrm>
            <a:off x="178945" y="5931230"/>
            <a:ext cx="1015779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effectLst/>
                <a:latin typeface="Helvetica" pitchFamily="2" charset="0"/>
              </a:rPr>
              <a:t>Время проверки всех работ 24 часа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ADBDA1-47C9-578F-7970-163268AE1F8C}"/>
              </a:ext>
            </a:extLst>
          </p:cNvPr>
          <p:cNvSpPr txBox="1"/>
          <p:nvPr/>
        </p:nvSpPr>
        <p:spPr>
          <a:xfrm>
            <a:off x="154006" y="6862594"/>
            <a:ext cx="10157790" cy="3662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effectLst/>
                <a:latin typeface="Helvetica" pitchFamily="2" charset="0"/>
              </a:rPr>
              <a:t>Исключения:</a:t>
            </a:r>
          </a:p>
          <a:p>
            <a:endParaRPr lang="ru-RU" dirty="0">
              <a:effectLst/>
              <a:latin typeface="Helvetica" pitchFamily="2" charset="0"/>
            </a:endParaRPr>
          </a:p>
          <a:p>
            <a:r>
              <a:rPr lang="ru-RU" sz="2800" dirty="0">
                <a:effectLst/>
                <a:latin typeface="Helvetica" pitchFamily="2" charset="0"/>
              </a:rPr>
              <a:t>Работы, отправленные в п</a:t>
            </a:r>
            <a:r>
              <a:rPr lang="ru-RU" sz="2800" b="1" dirty="0">
                <a:effectLst/>
                <a:latin typeface="Helvetica" pitchFamily="2" charset="0"/>
              </a:rPr>
              <a:t>ервые выходные </a:t>
            </a:r>
            <a:r>
              <a:rPr lang="ru-RU" sz="2800" dirty="0">
                <a:effectLst/>
                <a:latin typeface="Helvetica" pitchFamily="2" charset="0"/>
              </a:rPr>
              <a:t>могут проверять </a:t>
            </a:r>
            <a:r>
              <a:rPr lang="ru-RU" sz="2800" b="1" dirty="0">
                <a:effectLst/>
                <a:latin typeface="Helvetica" pitchFamily="2" charset="0"/>
              </a:rPr>
              <a:t>до 23.59 понедельника Отчеты</a:t>
            </a:r>
            <a:r>
              <a:rPr lang="ru-RU" sz="2800" dirty="0">
                <a:effectLst/>
                <a:latin typeface="Helvetica" pitchFamily="2" charset="0"/>
              </a:rPr>
              <a:t>, которые отправлены после </a:t>
            </a:r>
            <a:r>
              <a:rPr lang="ru-RU" sz="2800" b="1" dirty="0">
                <a:effectLst/>
                <a:latin typeface="Helvetica" pitchFamily="2" charset="0"/>
              </a:rPr>
              <a:t>второй пятницы </a:t>
            </a:r>
            <a:r>
              <a:rPr lang="ru-RU" sz="2800" dirty="0">
                <a:effectLst/>
                <a:latin typeface="Helvetica" pitchFamily="2" charset="0"/>
              </a:rPr>
              <a:t>могут проверять до </a:t>
            </a:r>
            <a:r>
              <a:rPr lang="ru-RU" sz="2800" b="1" dirty="0">
                <a:effectLst/>
                <a:latin typeface="Helvetica" pitchFamily="2" charset="0"/>
              </a:rPr>
              <a:t>36 часов </a:t>
            </a:r>
            <a:endParaRPr lang="ru-RU" sz="2800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 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67A21D2-384A-A2D2-FCDF-3EA9EE1FC6BB}"/>
              </a:ext>
            </a:extLst>
          </p:cNvPr>
          <p:cNvCxnSpPr>
            <a:cxnSpLocks/>
          </p:cNvCxnSpPr>
          <p:nvPr/>
        </p:nvCxnSpPr>
        <p:spPr>
          <a:xfrm>
            <a:off x="0" y="5778369"/>
            <a:ext cx="1005205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3438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33DADD-D9EC-B01F-6142-63407EC0D24E}"/>
              </a:ext>
            </a:extLst>
          </p:cNvPr>
          <p:cNvSpPr txBox="1"/>
          <p:nvPr/>
        </p:nvSpPr>
        <p:spPr>
          <a:xfrm>
            <a:off x="779930" y="751181"/>
            <a:ext cx="10336305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5080" indent="12700">
              <a:tabLst/>
            </a:pPr>
            <a:r>
              <a:rPr lang="ru-RU" sz="8000" spc="0" dirty="0"/>
              <a:t>Описание процесса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48DBE-BF8A-0A34-114C-9BC2070EB917}"/>
              </a:ext>
            </a:extLst>
          </p:cNvPr>
          <p:cNvSpPr txBox="1"/>
          <p:nvPr/>
        </p:nvSpPr>
        <p:spPr>
          <a:xfrm>
            <a:off x="2361855" y="6712785"/>
            <a:ext cx="10058400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600" dirty="0">
                <a:effectLst/>
                <a:latin typeface="Helvetica" pitchFamily="2" charset="0"/>
              </a:rPr>
              <a:t>добавление легирующих добавок (проволоки</a:t>
            </a:r>
            <a:r>
              <a:rPr lang="en-US" sz="3600" dirty="0">
                <a:effectLst/>
                <a:latin typeface="Helvetica" pitchFamily="2" charset="0"/>
              </a:rPr>
              <a:t> </a:t>
            </a:r>
            <a:r>
              <a:rPr lang="ru-RU" sz="3600" dirty="0">
                <a:effectLst/>
                <a:latin typeface="Helvetica" pitchFamily="2" charset="0"/>
              </a:rPr>
              <a:t>(</a:t>
            </a:r>
            <a:r>
              <a:rPr lang="en-US" sz="3600" dirty="0">
                <a:effectLst/>
                <a:latin typeface="Helvetica" pitchFamily="2" charset="0"/>
              </a:rPr>
              <a:t>wire</a:t>
            </a:r>
            <a:r>
              <a:rPr lang="ru-RU" sz="3600" dirty="0">
                <a:effectLst/>
                <a:latin typeface="Helvetica" pitchFamily="2" charset="0"/>
              </a:rPr>
              <a:t>) и сыпучих</a:t>
            </a:r>
            <a:endParaRPr lang="en-US" sz="3600" dirty="0">
              <a:effectLst/>
              <a:latin typeface="Helvetica" pitchFamily="2" charset="0"/>
            </a:endParaRPr>
          </a:p>
          <a:p>
            <a:r>
              <a:rPr lang="ru-RU" sz="3600" dirty="0">
                <a:effectLst/>
                <a:latin typeface="Helvetica" pitchFamily="2" charset="0"/>
              </a:rPr>
              <a:t> материалов</a:t>
            </a:r>
            <a:r>
              <a:rPr lang="en-US" sz="3600" dirty="0">
                <a:effectLst/>
                <a:latin typeface="Helvetica" pitchFamily="2" charset="0"/>
              </a:rPr>
              <a:t> </a:t>
            </a:r>
            <a:r>
              <a:rPr lang="ru-RU" sz="3600" dirty="0">
                <a:effectLst/>
                <a:latin typeface="Helvetica" pitchFamily="2" charset="0"/>
              </a:rPr>
              <a:t>(</a:t>
            </a:r>
            <a:r>
              <a:rPr lang="en-US" sz="3600" dirty="0">
                <a:effectLst/>
                <a:latin typeface="Helvetica" pitchFamily="2" charset="0"/>
              </a:rPr>
              <a:t>bulk</a:t>
            </a:r>
            <a:r>
              <a:rPr lang="ru-RU" sz="3600" dirty="0">
                <a:effectLst/>
                <a:latin typeface="Helvetica" pitchFamily="2" charset="0"/>
              </a:rPr>
              <a:t>) )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07FA7-2630-591E-F881-E4141E16F43C}"/>
              </a:ext>
            </a:extLst>
          </p:cNvPr>
          <p:cNvSpPr txBox="1"/>
          <p:nvPr/>
        </p:nvSpPr>
        <p:spPr>
          <a:xfrm>
            <a:off x="2607234" y="9275229"/>
            <a:ext cx="100584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600" dirty="0">
                <a:effectLst/>
                <a:latin typeface="Helvetica" pitchFamily="2" charset="0"/>
              </a:rPr>
              <a:t>продувка газом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7B68-228E-336E-040E-F9D491122B7C}"/>
              </a:ext>
            </a:extLst>
          </p:cNvPr>
          <p:cNvSpPr txBox="1"/>
          <p:nvPr/>
        </p:nvSpPr>
        <p:spPr>
          <a:xfrm>
            <a:off x="2225889" y="2309873"/>
            <a:ext cx="1005840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600" dirty="0">
                <a:effectLst/>
                <a:latin typeface="Helvetica" pitchFamily="2" charset="0"/>
              </a:rPr>
              <a:t>изменение температуры и химический анализ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C1E0A-1DBA-C46B-3681-536E98469254}"/>
              </a:ext>
            </a:extLst>
          </p:cNvPr>
          <p:cNvSpPr txBox="1"/>
          <p:nvPr/>
        </p:nvSpPr>
        <p:spPr>
          <a:xfrm>
            <a:off x="2361855" y="5030481"/>
            <a:ext cx="100584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600" dirty="0">
                <a:effectLst/>
                <a:latin typeface="Helvetica" pitchFamily="2" charset="0"/>
              </a:rPr>
              <a:t>повышение температуры </a:t>
            </a:r>
          </a:p>
        </p:txBody>
      </p:sp>
      <p:sp>
        <p:nvSpPr>
          <p:cNvPr id="13" name="Выгнутая влево стрелка 12">
            <a:extLst>
              <a:ext uri="{FF2B5EF4-FFF2-40B4-BE49-F238E27FC236}">
                <a16:creationId xmlns:a16="http://schemas.microsoft.com/office/drawing/2014/main" id="{77AF91D5-7142-8A9B-30F6-28FDA920D2D9}"/>
              </a:ext>
            </a:extLst>
          </p:cNvPr>
          <p:cNvSpPr/>
          <p:nvPr/>
        </p:nvSpPr>
        <p:spPr>
          <a:xfrm>
            <a:off x="457200" y="3281082"/>
            <a:ext cx="1434353" cy="2222522"/>
          </a:xfrm>
          <a:prstGeom prst="curv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S" sz="2400" b="0" i="0" u="none" strike="noStrike" cap="none" spc="0" normalizeH="0" baseline="0">
              <a:ln>
                <a:noFill/>
              </a:ln>
              <a:solidFill>
                <a:srgbClr val="005CFF"/>
              </a:solidFill>
              <a:effectLst/>
              <a:uFillTx/>
              <a:latin typeface="Suisse Intl Regular"/>
              <a:ea typeface="Suisse Intl Regular"/>
              <a:cs typeface="Suisse Intl Regular"/>
              <a:sym typeface="Suisse Intl Regular"/>
            </a:endParaRPr>
          </a:p>
        </p:txBody>
      </p:sp>
      <p:sp>
        <p:nvSpPr>
          <p:cNvPr id="14" name="Выгнутая влево стрелка 13">
            <a:extLst>
              <a:ext uri="{FF2B5EF4-FFF2-40B4-BE49-F238E27FC236}">
                <a16:creationId xmlns:a16="http://schemas.microsoft.com/office/drawing/2014/main" id="{983FB907-360D-E6D3-4831-3CB4CF4F5098}"/>
              </a:ext>
            </a:extLst>
          </p:cNvPr>
          <p:cNvSpPr/>
          <p:nvPr/>
        </p:nvSpPr>
        <p:spPr>
          <a:xfrm>
            <a:off x="457199" y="5503604"/>
            <a:ext cx="1434353" cy="2222522"/>
          </a:xfrm>
          <a:prstGeom prst="curv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S" sz="2400" b="0" i="0" u="none" strike="noStrike" cap="none" spc="0" normalizeH="0" baseline="0">
              <a:ln>
                <a:noFill/>
              </a:ln>
              <a:solidFill>
                <a:srgbClr val="005CFF"/>
              </a:solidFill>
              <a:effectLst/>
              <a:uFillTx/>
              <a:latin typeface="Suisse Intl Regular"/>
              <a:ea typeface="Suisse Intl Regular"/>
              <a:cs typeface="Suisse Intl Regular"/>
              <a:sym typeface="Suisse Intl Regular"/>
            </a:endParaRPr>
          </a:p>
        </p:txBody>
      </p:sp>
      <p:sp>
        <p:nvSpPr>
          <p:cNvPr id="15" name="Выгнутая влево стрелка 14">
            <a:extLst>
              <a:ext uri="{FF2B5EF4-FFF2-40B4-BE49-F238E27FC236}">
                <a16:creationId xmlns:a16="http://schemas.microsoft.com/office/drawing/2014/main" id="{E8E22376-AFB9-BA83-A476-7910AE792392}"/>
              </a:ext>
            </a:extLst>
          </p:cNvPr>
          <p:cNvSpPr/>
          <p:nvPr/>
        </p:nvSpPr>
        <p:spPr>
          <a:xfrm>
            <a:off x="457198" y="7726126"/>
            <a:ext cx="1434353" cy="2222522"/>
          </a:xfrm>
          <a:prstGeom prst="curv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S" sz="2400" b="0" i="0" u="none" strike="noStrike" cap="none" spc="0" normalizeH="0" baseline="0">
              <a:ln>
                <a:noFill/>
              </a:ln>
              <a:solidFill>
                <a:srgbClr val="005CFF"/>
              </a:solidFill>
              <a:effectLst/>
              <a:uFillTx/>
              <a:latin typeface="Suisse Intl Regular"/>
              <a:ea typeface="Suisse Intl Regular"/>
              <a:cs typeface="Suisse Intl Regular"/>
              <a:sym typeface="Suisse Intl Regular"/>
            </a:endParaRPr>
          </a:p>
        </p:txBody>
      </p:sp>
      <p:sp>
        <p:nvSpPr>
          <p:cNvPr id="18" name="Выгнутая влево стрелка 17">
            <a:extLst>
              <a:ext uri="{FF2B5EF4-FFF2-40B4-BE49-F238E27FC236}">
                <a16:creationId xmlns:a16="http://schemas.microsoft.com/office/drawing/2014/main" id="{3AC2E685-429A-28F1-10E1-BAB8B0F45D75}"/>
              </a:ext>
            </a:extLst>
          </p:cNvPr>
          <p:cNvSpPr/>
          <p:nvPr/>
        </p:nvSpPr>
        <p:spPr>
          <a:xfrm rot="10800000">
            <a:off x="10078943" y="2870064"/>
            <a:ext cx="3110750" cy="6796666"/>
          </a:xfrm>
          <a:prstGeom prst="curv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S" sz="2400" b="0" i="0" u="none" strike="noStrike" cap="none" spc="0" normalizeH="0" baseline="0">
              <a:ln>
                <a:noFill/>
              </a:ln>
              <a:solidFill>
                <a:srgbClr val="005CFF"/>
              </a:solidFill>
              <a:effectLst/>
              <a:uFillTx/>
              <a:latin typeface="Suisse Intl Regular"/>
              <a:ea typeface="Suisse Intl Regular"/>
              <a:cs typeface="Suisse Intl Regular"/>
              <a:sym typeface="Suisse Intl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8121F4-AEE8-D881-6A5F-7989A654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317" y="2196554"/>
            <a:ext cx="6722783" cy="81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3">
            <a:extLst>
              <a:ext uri="{FF2B5EF4-FFF2-40B4-BE49-F238E27FC236}">
                <a16:creationId xmlns:a16="http://schemas.microsoft.com/office/drawing/2014/main" id="{8C79D5CB-D85F-5C10-FCCF-566542E2A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900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85FA41-32D8-0F91-8985-FFDC66171B6D}"/>
              </a:ext>
            </a:extLst>
          </p:cNvPr>
          <p:cNvSpPr txBox="1"/>
          <p:nvPr/>
        </p:nvSpPr>
        <p:spPr>
          <a:xfrm>
            <a:off x="1519516" y="1214880"/>
            <a:ext cx="1005840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8000" spc="0" dirty="0"/>
              <a:t>Наша задача: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3D5A6-E17F-E40E-4BEF-FB390C443367}"/>
              </a:ext>
            </a:extLst>
          </p:cNvPr>
          <p:cNvSpPr txBox="1"/>
          <p:nvPr/>
        </p:nvSpPr>
        <p:spPr>
          <a:xfrm>
            <a:off x="1120587" y="3980328"/>
            <a:ext cx="11063175" cy="4401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effectLst/>
                <a:latin typeface="Helvetica" pitchFamily="2" charset="0"/>
              </a:rPr>
              <a:t>● Целевая переменная </a:t>
            </a:r>
            <a:r>
              <a:rPr lang="en-US" dirty="0">
                <a:effectLst/>
                <a:latin typeface="Helvetica" pitchFamily="2" charset="0"/>
              </a:rPr>
              <a:t>target </a:t>
            </a:r>
            <a:r>
              <a:rPr lang="ru-RU" dirty="0">
                <a:effectLst/>
                <a:latin typeface="Helvetica" pitchFamily="2" charset="0"/>
              </a:rPr>
              <a:t>-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последняя по времени измеренная температура по всей партии </a:t>
            </a:r>
          </a:p>
          <a:p>
            <a:r>
              <a:rPr lang="ru-RU" dirty="0">
                <a:effectLst/>
                <a:latin typeface="Helvetica" pitchFamily="2" charset="0"/>
              </a:rPr>
              <a:t>● целевая метрика -  </a:t>
            </a:r>
            <a:r>
              <a:rPr lang="en-US" dirty="0">
                <a:effectLst/>
                <a:latin typeface="Helvetica" pitchFamily="2" charset="0"/>
              </a:rPr>
              <a:t>MAE (</a:t>
            </a:r>
            <a:r>
              <a:rPr lang="ru-RU" dirty="0">
                <a:effectLst/>
                <a:latin typeface="Helvetica" pitchFamily="2" charset="0"/>
              </a:rPr>
              <a:t>нужно получить не более </a:t>
            </a:r>
            <a:r>
              <a:rPr lang="en-US" dirty="0">
                <a:effectLst/>
                <a:latin typeface="Helvetica" pitchFamily="2" charset="0"/>
              </a:rPr>
              <a:t>6.8 </a:t>
            </a:r>
            <a:r>
              <a:rPr lang="ru-RU" dirty="0">
                <a:effectLst/>
                <a:latin typeface="Helvetica" pitchFamily="2" charset="0"/>
              </a:rPr>
              <a:t>на тесте</a:t>
            </a:r>
            <a:r>
              <a:rPr lang="en-US" dirty="0">
                <a:effectLst/>
                <a:latin typeface="Helvetica" pitchFamily="2" charset="0"/>
              </a:rPr>
              <a:t>)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● </a:t>
            </a:r>
            <a:r>
              <a:rPr lang="ru-RU" dirty="0">
                <a:effectLst/>
                <a:latin typeface="Helvetica" pitchFamily="2" charset="0"/>
              </a:rPr>
              <a:t>использовать, как признак, можно только ПЕРВУЮ температуру по партии</a:t>
            </a:r>
          </a:p>
        </p:txBody>
      </p:sp>
      <p:pic>
        <p:nvPicPr>
          <p:cNvPr id="8" name="Рисунок 3">
            <a:extLst>
              <a:ext uri="{FF2B5EF4-FFF2-40B4-BE49-F238E27FC236}">
                <a16:creationId xmlns:a16="http://schemas.microsoft.com/office/drawing/2014/main" id="{52A429FD-6A60-821E-261D-AB35EEAE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253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3" y="10451089"/>
            <a:ext cx="3589498" cy="410678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35DF63F9-B666-D805-B2EC-2D25CAE6B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493" y="441233"/>
            <a:ext cx="9712557" cy="5498108"/>
          </a:xfrm>
          <a:prstGeom prst="rect">
            <a:avLst/>
          </a:prstGeom>
        </p:spPr>
        <p:txBody>
          <a:bodyPr/>
          <a:lstStyle>
            <a:lvl1pPr indent="12700"/>
          </a:lstStyle>
          <a:p>
            <a:r>
              <a:rPr lang="ru-RU" dirty="0">
                <a:effectLst/>
                <a:latin typeface="Helvetica" pitchFamily="2" charset="0"/>
              </a:rPr>
              <a:t>План работы: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BEE7D-5B58-E337-D097-BBCF4CF94500}"/>
              </a:ext>
            </a:extLst>
          </p:cNvPr>
          <p:cNvSpPr txBox="1"/>
          <p:nvPr/>
        </p:nvSpPr>
        <p:spPr>
          <a:xfrm>
            <a:off x="339493" y="1505989"/>
            <a:ext cx="18039907" cy="5139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ru-RU" dirty="0"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effectLst/>
                <a:latin typeface="Helvetica" pitchFamily="2" charset="0"/>
              </a:rPr>
              <a:t>Название проекта + краткое описание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latin typeface="Helvetica" pitchFamily="2" charset="0"/>
              </a:rPr>
              <a:t>Обязательно написать цель проекта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effectLst/>
                <a:latin typeface="Helvetica" pitchFamily="2" charset="0"/>
              </a:rPr>
              <a:t>При загрузке </a:t>
            </a:r>
            <a:r>
              <a:rPr lang="ru-RU" sz="3600" dirty="0" err="1">
                <a:effectLst/>
                <a:latin typeface="Helvetica" pitchFamily="2" charset="0"/>
              </a:rPr>
              <a:t>датасетов</a:t>
            </a:r>
            <a:r>
              <a:rPr lang="ru-RU" sz="3600" dirty="0">
                <a:effectLst/>
                <a:latin typeface="Helvetica" pitchFamily="2" charset="0"/>
              </a:rPr>
              <a:t> пути указывае</a:t>
            </a:r>
            <a:r>
              <a:rPr lang="ru-RU" sz="3600" dirty="0">
                <a:latin typeface="Helvetica" pitchFamily="2" charset="0"/>
              </a:rPr>
              <a:t>м для платформы</a:t>
            </a:r>
            <a:r>
              <a:rPr lang="en-US" sz="3600" dirty="0">
                <a:latin typeface="Helvetica" pitchFamily="2" charset="0"/>
              </a:rPr>
              <a:t> </a:t>
            </a:r>
            <a:r>
              <a:rPr lang="ru-RU" sz="3600" dirty="0">
                <a:latin typeface="Helvetica" pitchFamily="2" charset="0"/>
              </a:rPr>
              <a:t>или через </a:t>
            </a:r>
            <a:r>
              <a:rPr lang="en-US" sz="3600" dirty="0">
                <a:latin typeface="Helvetica" pitchFamily="2" charset="0"/>
              </a:rPr>
              <a:t>try-except </a:t>
            </a:r>
            <a:r>
              <a:rPr lang="ru-RU" sz="3600" dirty="0">
                <a:latin typeface="Helvetica" pitchFamily="2" charset="0"/>
              </a:rPr>
              <a:t>или загружаем по ссылке</a:t>
            </a:r>
            <a:r>
              <a:rPr lang="en-US" sz="3600" dirty="0">
                <a:latin typeface="Helvetica" pitchFamily="2" charset="0"/>
              </a:rPr>
              <a:t> https://code.s3.....</a:t>
            </a:r>
            <a:endParaRPr lang="ru-RU" sz="3600" dirty="0">
              <a:effectLst/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effectLst/>
                <a:latin typeface="Helvetica" pitchFamily="2" charset="0"/>
              </a:rPr>
              <a:t>Исследовательский анализ данных (по всем </a:t>
            </a:r>
            <a:r>
              <a:rPr lang="ru-RU" sz="3600" dirty="0" err="1">
                <a:effectLst/>
                <a:latin typeface="Helvetica" pitchFamily="2" charset="0"/>
              </a:rPr>
              <a:t>датафреймам</a:t>
            </a:r>
            <a:r>
              <a:rPr lang="ru-RU" sz="3600" dirty="0">
                <a:effectLst/>
                <a:latin typeface="Helvetica" pitchFamily="2" charset="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latin typeface="Helvetica" pitchFamily="2" charset="0"/>
              </a:rPr>
              <a:t>Вывод по </a:t>
            </a:r>
            <a:r>
              <a:rPr lang="ru-RU" sz="3600" dirty="0">
                <a:effectLst/>
                <a:latin typeface="Helvetica" pitchFamily="2" charset="0"/>
              </a:rPr>
              <a:t>исследовательскому анализу данных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latin typeface="Helvetica" pitchFamily="2" charset="0"/>
              </a:rPr>
              <a:t>Подробный план работы (нужно выделить </a:t>
            </a:r>
            <a:r>
              <a:rPr lang="ru-RU" sz="3600" i="1" dirty="0">
                <a:latin typeface="Helvetica" pitchFamily="2" charset="0"/>
              </a:rPr>
              <a:t>минимум 3 пункта</a:t>
            </a:r>
            <a:r>
              <a:rPr lang="ru-RU" sz="3600" dirty="0">
                <a:latin typeface="Helvetica" pitchFamily="2" charset="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effectLst/>
                <a:latin typeface="Helvetica" pitchFamily="2" charset="0"/>
              </a:rPr>
              <a:t>Задаем вопросы по проекту в тетрадке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CB0E1-7BA1-A294-0688-C8143BA684ED}"/>
              </a:ext>
            </a:extLst>
          </p:cNvPr>
          <p:cNvSpPr txBox="1"/>
          <p:nvPr/>
        </p:nvSpPr>
        <p:spPr>
          <a:xfrm>
            <a:off x="9451741" y="7034769"/>
            <a:ext cx="10165976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600" b="1" i="1" dirty="0">
                <a:effectLst/>
                <a:latin typeface="Helvetica" pitchFamily="2" charset="0"/>
              </a:rPr>
              <a:t>Не забываем: </a:t>
            </a:r>
            <a:endParaRPr lang="ru-RU" sz="3600" b="1" i="1" dirty="0"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i="1" dirty="0">
                <a:effectLst/>
                <a:latin typeface="Helvetica" pitchFamily="2" charset="0"/>
              </a:rPr>
              <a:t>название и описание задачи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i="1" dirty="0">
                <a:effectLst/>
                <a:latin typeface="Helvetica" pitchFamily="2" charset="0"/>
              </a:rPr>
              <a:t> хорошо исследовать данные (графики распределений, статистики </a:t>
            </a:r>
            <a:r>
              <a:rPr lang="ru-RU" sz="3600" i="1" dirty="0" err="1">
                <a:effectLst/>
                <a:latin typeface="Helvetica" pitchFamily="2" charset="0"/>
              </a:rPr>
              <a:t>и.т.д</a:t>
            </a:r>
            <a:r>
              <a:rPr lang="ru-RU" sz="3600" i="1" dirty="0">
                <a:effectLst/>
                <a:latin typeface="Helvetica" pitchFamily="2" charset="0"/>
              </a:rPr>
              <a:t>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i="1" dirty="0">
                <a:effectLst/>
                <a:latin typeface="Helvetica" pitchFamily="2" charset="0"/>
              </a:rPr>
              <a:t> план работы по пунктам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i="1" dirty="0">
                <a:effectLst/>
                <a:latin typeface="Helvetica" pitchFamily="2" charset="0"/>
              </a:rPr>
              <a:t> вопросы или пишем, что вопросов нет </a:t>
            </a:r>
          </a:p>
        </p:txBody>
      </p:sp>
    </p:spTree>
    <p:extLst>
      <p:ext uri="{BB962C8B-B14F-4D97-AF65-F5344CB8AC3E}">
        <p14:creationId xmlns:p14="http://schemas.microsoft.com/office/powerpoint/2010/main" val="18079908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9C84A167-E664-C823-E471-2FC6BCA24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562" y="153392"/>
            <a:ext cx="9712557" cy="5498108"/>
          </a:xfrm>
          <a:prstGeom prst="rect">
            <a:avLst/>
          </a:prstGeom>
        </p:spPr>
        <p:txBody>
          <a:bodyPr>
            <a:normAutofit/>
          </a:bodyPr>
          <a:lstStyle>
            <a:lvl1pPr indent="12700"/>
          </a:lstStyle>
          <a:p>
            <a:r>
              <a:rPr lang="ru-RU" sz="6600" dirty="0">
                <a:effectLst/>
                <a:latin typeface="Helvetica" pitchFamily="2" charset="0"/>
              </a:rPr>
              <a:t>Основная часть работы: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56D14-7A3A-2771-F2D0-043E9AECC031}"/>
              </a:ext>
            </a:extLst>
          </p:cNvPr>
          <p:cNvSpPr txBox="1"/>
          <p:nvPr/>
        </p:nvSpPr>
        <p:spPr>
          <a:xfrm>
            <a:off x="401562" y="2290527"/>
            <a:ext cx="10901978" cy="6063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ru-RU" sz="3600" dirty="0">
                <a:effectLst/>
                <a:latin typeface="Helvetica" pitchFamily="2" charset="0"/>
              </a:rPr>
              <a:t>Обработка данных</a:t>
            </a:r>
          </a:p>
          <a:p>
            <a:pPr marL="742950" indent="-742950">
              <a:buAutoNum type="arabicPeriod"/>
            </a:pPr>
            <a:r>
              <a:rPr lang="ru-RU" sz="3600" dirty="0">
                <a:effectLst/>
                <a:latin typeface="Helvetica" pitchFamily="2" charset="0"/>
              </a:rPr>
              <a:t>Объединения </a:t>
            </a:r>
            <a:r>
              <a:rPr lang="ru-RU" sz="3600" dirty="0" err="1">
                <a:effectLst/>
                <a:latin typeface="Helvetica" pitchFamily="2" charset="0"/>
              </a:rPr>
              <a:t>датасетов</a:t>
            </a:r>
            <a:r>
              <a:rPr lang="ru-RU" sz="3600" dirty="0">
                <a:effectLst/>
                <a:latin typeface="Helvetica" pitchFamily="2" charset="0"/>
              </a:rPr>
              <a:t>. После объединения нужно вывести графики распределения признаков</a:t>
            </a:r>
          </a:p>
          <a:p>
            <a:r>
              <a:rPr lang="ru-RU" sz="3600" dirty="0">
                <a:effectLst/>
                <a:latin typeface="Helvetica" pitchFamily="2" charset="0"/>
              </a:rPr>
              <a:t>3. Обучение моделей с кросс-валидацией, подбор </a:t>
            </a:r>
            <a:r>
              <a:rPr lang="ru-RU" sz="3600" dirty="0" err="1">
                <a:effectLst/>
                <a:latin typeface="Helvetica" pitchFamily="2" charset="0"/>
              </a:rPr>
              <a:t>гиперпараметров</a:t>
            </a:r>
            <a:r>
              <a:rPr lang="ru-RU" sz="3600" dirty="0">
                <a:latin typeface="Helvetica" pitchFamily="2" charset="0"/>
              </a:rPr>
              <a:t> с </a:t>
            </a:r>
            <a:r>
              <a:rPr lang="en-US" sz="3600" dirty="0" err="1">
                <a:latin typeface="Helvetica" pitchFamily="2" charset="0"/>
              </a:rPr>
              <a:t>GridSearchCV</a:t>
            </a:r>
            <a:r>
              <a:rPr lang="en-US" sz="3600" dirty="0">
                <a:latin typeface="Helvetica" pitchFamily="2" charset="0"/>
              </a:rPr>
              <a:t> </a:t>
            </a:r>
            <a:r>
              <a:rPr lang="ru-RU" sz="3600" dirty="0">
                <a:latin typeface="Helvetica" pitchFamily="2" charset="0"/>
              </a:rPr>
              <a:t>или </a:t>
            </a:r>
            <a:r>
              <a:rPr lang="en-US" sz="3600" dirty="0" err="1">
                <a:latin typeface="Helvetica" pitchFamily="2" charset="0"/>
              </a:rPr>
              <a:t>RandomizedSearchCV</a:t>
            </a:r>
            <a:r>
              <a:rPr lang="ru-RU" sz="3600" dirty="0">
                <a:latin typeface="Helvetica" pitchFamily="2" charset="0"/>
              </a:rPr>
              <a:t> </a:t>
            </a:r>
            <a:r>
              <a:rPr lang="ru-RU" sz="3600" dirty="0">
                <a:effectLst/>
                <a:latin typeface="Helvetica" pitchFamily="2" charset="0"/>
              </a:rPr>
              <a:t> </a:t>
            </a:r>
          </a:p>
          <a:p>
            <a:r>
              <a:rPr lang="ru-RU" sz="3600" dirty="0">
                <a:effectLst/>
                <a:latin typeface="Helvetica" pitchFamily="2" charset="0"/>
              </a:rPr>
              <a:t>4. Выбор лучшей модели</a:t>
            </a:r>
          </a:p>
          <a:p>
            <a:r>
              <a:rPr lang="ru-RU" sz="3600" dirty="0">
                <a:effectLst/>
                <a:latin typeface="Helvetica" pitchFamily="2" charset="0"/>
              </a:rPr>
              <a:t>5. Тестирование лучшей модели</a:t>
            </a:r>
          </a:p>
          <a:p>
            <a:endParaRPr lang="ru-RU" sz="3200" dirty="0">
              <a:latin typeface="Helvetica" pitchFamily="2" charset="0"/>
            </a:endParaRPr>
          </a:p>
          <a:p>
            <a:r>
              <a:rPr lang="ru-RU" sz="3200" dirty="0">
                <a:effectLst/>
                <a:latin typeface="Helvetica" pitchFamily="2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E516E-425E-FEC9-F778-5D01CE3F6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2" r="32385"/>
          <a:stretch/>
        </p:blipFill>
        <p:spPr>
          <a:xfrm>
            <a:off x="12348904" y="2290526"/>
            <a:ext cx="7755196" cy="84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2289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126FF92E-46C8-2FC0-88A2-31476947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10647039"/>
            <a:ext cx="3589498" cy="410678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9C84A167-E664-C823-E471-2FC6BCA24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562" y="0"/>
            <a:ext cx="9712557" cy="5498108"/>
          </a:xfrm>
          <a:prstGeom prst="rect">
            <a:avLst/>
          </a:prstGeom>
        </p:spPr>
        <p:txBody>
          <a:bodyPr>
            <a:normAutofit/>
          </a:bodyPr>
          <a:lstStyle>
            <a:lvl1pPr indent="12700"/>
          </a:lstStyle>
          <a:p>
            <a:r>
              <a:rPr lang="ru-RU" sz="6600" dirty="0">
                <a:effectLst/>
                <a:latin typeface="Helvetica" pitchFamily="2" charset="0"/>
              </a:rPr>
              <a:t>Основная часть работы: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56D14-7A3A-2771-F2D0-043E9AECC031}"/>
              </a:ext>
            </a:extLst>
          </p:cNvPr>
          <p:cNvSpPr txBox="1"/>
          <p:nvPr/>
        </p:nvSpPr>
        <p:spPr>
          <a:xfrm>
            <a:off x="401561" y="2290527"/>
            <a:ext cx="10999255" cy="6986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endParaRPr kumimoji="0" lang="ru-RU" sz="32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25600" algn="l"/>
              </a:tabLst>
              <a:defRPr/>
            </a:pPr>
            <a:r>
              <a:rPr kumimoji="0" lang="ru-RU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</a:t>
            </a:r>
            <a:r>
              <a:rPr kumimoji="0" lang="ru-RU" sz="3200" b="1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Не забывайте: </a:t>
            </a:r>
          </a:p>
          <a:p>
            <a:pPr marL="571500" marR="0" lvl="0" indent="-5715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625600" algn="l"/>
              </a:tabLst>
              <a:defRPr/>
            </a:pPr>
            <a:r>
              <a:rPr kumimoji="0" lang="ru-RU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Выводить данные </a:t>
            </a:r>
            <a:r>
              <a:rPr kumimoji="0" lang="ru-RU" sz="3200" b="0" i="0" u="none" strike="noStrike" kern="0" cap="none" spc="12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датасета</a:t>
            </a:r>
            <a:r>
              <a:rPr kumimoji="0" lang="ru-RU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после преобразований</a:t>
            </a:r>
            <a:endParaRPr kumimoji="0" lang="en-US" sz="32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571500" marR="0" lvl="0" indent="-5715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625600" algn="l"/>
              </a:tabLst>
              <a:defRPr/>
            </a:pPr>
            <a:endParaRPr kumimoji="0" lang="ru-RU" sz="32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571500" marR="0" lvl="0" indent="-5715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625600" algn="l"/>
              </a:tabLst>
              <a:defRPr/>
            </a:pPr>
            <a:r>
              <a:rPr kumimoji="0" lang="ru-RU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Для итогового </a:t>
            </a:r>
            <a:r>
              <a:rPr kumimoji="0" lang="ru-RU" sz="3200" b="0" i="0" u="none" strike="noStrike" kern="0" cap="none" spc="12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датафрейма</a:t>
            </a:r>
            <a:r>
              <a:rPr kumimoji="0" lang="ru-RU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после объединения всех таблиц нужно вывести </a:t>
            </a:r>
            <a:r>
              <a:rPr kumimoji="0" lang="en-US" sz="3200" b="0" i="0" u="none" strike="noStrike" kern="0" cap="none" spc="12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df.tail</a:t>
            </a:r>
            <a:r>
              <a:rPr kumimoji="0" lang="en-US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()</a:t>
            </a:r>
          </a:p>
          <a:p>
            <a:pPr marL="571500" marR="0" lvl="0" indent="-5715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625600" algn="l"/>
              </a:tabLst>
              <a:defRPr/>
            </a:pPr>
            <a:r>
              <a:rPr kumimoji="0" lang="ru-RU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</a:t>
            </a:r>
          </a:p>
          <a:p>
            <a:pPr marL="571500" marR="0" lvl="0" indent="-5715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625600" algn="l"/>
              </a:tabLst>
              <a:defRPr/>
            </a:pPr>
            <a:r>
              <a:rPr kumimoji="0" lang="en-US" sz="3200" b="0" i="0" u="none" strike="noStrike" kern="0" cap="none" spc="12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random_state</a:t>
            </a:r>
            <a:r>
              <a:rPr kumimoji="0" lang="en-US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– </a:t>
            </a:r>
            <a:r>
              <a:rPr kumimoji="0" lang="ru-RU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везде, где можно использовать</a:t>
            </a:r>
            <a:r>
              <a:rPr kumimoji="0" lang="en-US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 </a:t>
            </a:r>
          </a:p>
          <a:p>
            <a:pPr marL="571500" marR="0" lvl="0" indent="-5715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625600" algn="l"/>
              </a:tabLst>
              <a:defRPr/>
            </a:pPr>
            <a:endParaRPr kumimoji="0" lang="ru-RU" sz="32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  <a:p>
            <a:pPr marL="571500" marR="0" lvl="0" indent="-5715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625600" algn="l"/>
              </a:tabLst>
              <a:defRPr/>
            </a:pPr>
            <a:r>
              <a:rPr kumimoji="0" lang="ru-RU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Промежуточные выводы по итогу разделов</a:t>
            </a:r>
          </a:p>
          <a:p>
            <a:pPr marL="571500" marR="0" lvl="0" indent="-5715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625600" algn="l"/>
              </a:tabLst>
              <a:defRPr/>
            </a:pPr>
            <a:r>
              <a:rPr kumimoji="0" lang="ru-RU" sz="3200" b="0" i="0" u="none" strike="noStrike" kern="0" cap="none" spc="12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sym typeface="Suisse Intl Regular"/>
              </a:rPr>
              <a:t>Написать в конце Итоговый вывод -  не является отчетом</a:t>
            </a: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625600" algn="l"/>
              </a:tabLst>
              <a:defRPr/>
            </a:pPr>
            <a:endParaRPr kumimoji="0" lang="ru-RU" sz="3200" b="0" i="0" u="none" strike="noStrike" kern="0" cap="none" spc="12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sym typeface="Suisse Intl Regular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E516E-425E-FEC9-F778-5D01CE3F6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2" r="32385"/>
          <a:stretch/>
        </p:blipFill>
        <p:spPr>
          <a:xfrm>
            <a:off x="12348904" y="2290526"/>
            <a:ext cx="7755196" cy="84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57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5CFF"/>
            </a:solidFill>
            <a:effectLst/>
            <a:uFillTx/>
            <a:latin typeface="Suisse Intl Regular"/>
            <a:ea typeface="Suisse Intl Regular"/>
            <a:cs typeface="Suisse Intl Regular"/>
            <a:sym typeface="Suisse Intl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625600" algn="l"/>
          </a:tabLst>
          <a:defRPr kumimoji="0" sz="4000" b="0" i="0" u="none" strike="noStrike" cap="none" spc="121" normalizeH="0" baseline="0">
            <a:ln>
              <a:noFill/>
            </a:ln>
            <a:solidFill>
              <a:srgbClr val="FFFFFF"/>
            </a:solidFill>
            <a:effectLst/>
            <a:uFillTx/>
            <a:latin typeface="Suisse Intl Regular"/>
            <a:ea typeface="Suisse Intl Regular"/>
            <a:cs typeface="Suisse Intl Regular"/>
            <a:sym typeface="Suisse Intl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5CFF"/>
            </a:solidFill>
            <a:effectLst/>
            <a:uFillTx/>
            <a:latin typeface="Suisse Intl Regular"/>
            <a:ea typeface="Suisse Intl Regular"/>
            <a:cs typeface="Suisse Intl Regular"/>
            <a:sym typeface="Suisse Intl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625600" algn="l"/>
          </a:tabLst>
          <a:defRPr kumimoji="0" sz="4000" b="0" i="0" u="none" strike="noStrike" cap="none" spc="121" normalizeH="0" baseline="0">
            <a:ln>
              <a:noFill/>
            </a:ln>
            <a:solidFill>
              <a:srgbClr val="FFFFFF"/>
            </a:solidFill>
            <a:effectLst/>
            <a:uFillTx/>
            <a:latin typeface="Suisse Intl Regular"/>
            <a:ea typeface="Suisse Intl Regular"/>
            <a:cs typeface="Suisse Intl Regular"/>
            <a:sym typeface="Suisse Intl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752</Words>
  <Application>Microsoft Macintosh PowerPoint</Application>
  <PresentationFormat>Произвольный</PresentationFormat>
  <Paragraphs>116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Helvetica</vt:lpstr>
      <vt:lpstr>Helvetica Neue</vt:lpstr>
      <vt:lpstr>Suisse Intl Regular</vt:lpstr>
      <vt:lpstr>Office Theme</vt:lpstr>
      <vt:lpstr>ФС Промышленность</vt:lpstr>
      <vt:lpstr>ФС Промышленность</vt:lpstr>
      <vt:lpstr>ФС Промышленность</vt:lpstr>
      <vt:lpstr>Планируем время</vt:lpstr>
      <vt:lpstr>Презентация PowerPoint</vt:lpstr>
      <vt:lpstr>Презентация PowerPoint</vt:lpstr>
      <vt:lpstr>План работы:</vt:lpstr>
      <vt:lpstr>Основная часть работы: </vt:lpstr>
      <vt:lpstr>Основная часть работы: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Отчет </vt:lpstr>
      <vt:lpstr>Спасибо за внимание!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cp:lastModifiedBy>Microsoft Office User</cp:lastModifiedBy>
  <cp:revision>103</cp:revision>
  <dcterms:modified xsi:type="dcterms:W3CDTF">2023-05-23T20:50:55Z</dcterms:modified>
</cp:coreProperties>
</file>